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4" r:id="rId2"/>
    <p:sldId id="258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574"/>
    <a:srgbClr val="254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>
        <p:scale>
          <a:sx n="50" d="100"/>
          <a:sy n="50" d="100"/>
        </p:scale>
        <p:origin x="485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EE111-90E3-49E3-B837-4F3675CB55A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73BE-E803-4D40-97CE-39E8DB6E5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3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4826-C19D-9597-0199-741B37D01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4B04C-EDE5-06DC-EAEA-4D6651E3E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2B63B-B7D9-7BD8-481A-5796DB15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4B88D-EFAB-B062-3929-6BB1BF05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02933-209A-1CF3-16F0-019D6E3A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CF2C6-8C0A-3D02-C139-9B681F934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505" r="23516" b="747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EFAD2-9F0F-3682-6E0D-98BC72773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505" b="74708"/>
          <a:stretch/>
        </p:blipFill>
        <p:spPr>
          <a:xfrm>
            <a:off x="7544709" y="0"/>
            <a:ext cx="4647291" cy="1734532"/>
          </a:xfrm>
          <a:prstGeom prst="rect">
            <a:avLst/>
          </a:prstGeom>
        </p:spPr>
      </p:pic>
      <p:pic>
        <p:nvPicPr>
          <p:cNvPr id="10" name="Picture 9" descr="Close-up of a person holding a paper">
            <a:extLst>
              <a:ext uri="{FF2B5EF4-FFF2-40B4-BE49-F238E27FC236}">
                <a16:creationId xmlns:a16="http://schemas.microsoft.com/office/drawing/2014/main" id="{CF8B5D4F-D9DC-C216-3994-2305BD9D8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" b="89966" l="1129" r="90000">
                        <a14:foregroundMark x1="65161" y1="1938" x2="21290" y2="29190"/>
                        <a14:foregroundMark x1="21290" y1="29190" x2="1774" y2="56899"/>
                        <a14:foregroundMark x1="1613" y1="684" x2="74516" y2="42417"/>
                        <a14:foregroundMark x1="74516" y1="42417" x2="74516" y2="42417"/>
                        <a14:foregroundMark x1="28548" y1="62030" x2="33226" y2="40251"/>
                        <a14:foregroundMark x1="14839" y1="55986" x2="48065" y2="44926"/>
                        <a14:foregroundMark x1="48065" y1="44926" x2="48065" y2="44926"/>
                        <a14:foregroundMark x1="11935" y1="50171" x2="55645" y2="44812"/>
                        <a14:foregroundMark x1="12742" y1="42075" x2="39355" y2="54504"/>
                        <a14:foregroundMark x1="39355" y1="54504" x2="43065" y2="55416"/>
                        <a14:foregroundMark x1="6774" y1="58837" x2="6774" y2="58837"/>
                        <a14:foregroundMark x1="11613" y1="51425" x2="22903" y2="58153"/>
                        <a14:foregroundMark x1="22903" y1="58153" x2="21613" y2="49829"/>
                        <a14:foregroundMark x1="21613" y1="49829" x2="21290" y2="49715"/>
                        <a14:foregroundMark x1="30161" y1="39339" x2="35161" y2="47662"/>
                        <a14:foregroundMark x1="35161" y1="47662" x2="51290" y2="45496"/>
                        <a14:foregroundMark x1="51290" y1="45496" x2="42097" y2="36944"/>
                        <a14:foregroundMark x1="42097" y1="36944" x2="29839" y2="37742"/>
                        <a14:foregroundMark x1="29839" y1="37742" x2="29677" y2="40023"/>
                        <a14:foregroundMark x1="37742" y1="42303" x2="36774" y2="45724"/>
                        <a14:foregroundMark x1="15645" y1="60205" x2="30000" y2="59977"/>
                        <a14:foregroundMark x1="14839" y1="58723" x2="26290" y2="59407"/>
                        <a14:foregroundMark x1="27097" y1="61802" x2="16774" y2="62030"/>
                        <a14:foregroundMark x1="16774" y1="62030" x2="1129" y2="58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B56EE4-03BE-7713-1FF2-F0CCD25E830E}"/>
              </a:ext>
            </a:extLst>
          </p:cNvPr>
          <p:cNvSpPr txBox="1"/>
          <p:nvPr userDrawn="1"/>
        </p:nvSpPr>
        <p:spPr>
          <a:xfrm>
            <a:off x="5144099" y="4176261"/>
            <a:ext cx="6141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latin typeface="ADLaM Display" panose="020F0502020204030204" pitchFamily="2" charset="0"/>
                <a:ea typeface="ADLaM Display" panose="020F0502020204030204" pitchFamily="2" charset="0"/>
                <a:cs typeface="B Titr" panose="00000700000000000000" pitchFamily="2" charset="-78"/>
              </a:rPr>
              <a:t>22</a:t>
            </a:r>
            <a:r>
              <a:rPr lang="fa-IR" sz="3200" dirty="0">
                <a:latin typeface="Angsana New" panose="02020603050405020304" pitchFamily="18" charset="-34"/>
                <a:cs typeface="B Titr" panose="00000700000000000000" pitchFamily="2" charset="-78"/>
              </a:rPr>
              <a:t> مین همایش ملی حسابداری ایران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22</a:t>
            </a:r>
            <a:r>
              <a:rPr lang="en-US" sz="3200" b="1" baseline="300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nd</a:t>
            </a:r>
            <a:r>
              <a:rPr lang="en-US" sz="32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National Accounting Conference of Iran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BA4EF-3BD6-EB39-C7FE-667974D243EF}"/>
              </a:ext>
            </a:extLst>
          </p:cNvPr>
          <p:cNvSpPr txBox="1"/>
          <p:nvPr userDrawn="1"/>
        </p:nvSpPr>
        <p:spPr>
          <a:xfrm>
            <a:off x="5144099" y="5293414"/>
            <a:ext cx="6141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B Majid Shadow" panose="00000400000000000000" pitchFamily="2" charset="-78"/>
              </a:rPr>
              <a:t>حسابرسی و بازار سرمایه</a:t>
            </a:r>
            <a:endParaRPr lang="fa-IR" sz="3200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B Majid Shadow" panose="00000400000000000000" pitchFamily="2" charset="-78"/>
            </a:endParaRP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B Majid Shadow" panose="00000400000000000000" pitchFamily="2" charset="-78"/>
              </a:rPr>
              <a:t>AUDITING AND CAPITAL MARKET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5B0E6A-19E4-3275-5B15-1C5713C508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00359" y="5253479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B4BF3A6-482B-69AA-C9D8-22A801F04219}"/>
              </a:ext>
            </a:extLst>
          </p:cNvPr>
          <p:cNvSpPr txBox="1"/>
          <p:nvPr userDrawn="1"/>
        </p:nvSpPr>
        <p:spPr>
          <a:xfrm>
            <a:off x="9664803" y="697989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>
                <a:cs typeface="B Nazanin" panose="00000400000000000000" pitchFamily="2" charset="-78"/>
              </a:rPr>
              <a:t>20961-03241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0DF794-D03A-590B-1CA6-DCA39F1F1C53}"/>
              </a:ext>
            </a:extLst>
          </p:cNvPr>
          <p:cNvSpPr/>
          <p:nvPr userDrawn="1"/>
        </p:nvSpPr>
        <p:spPr>
          <a:xfrm>
            <a:off x="2026920" y="4211974"/>
            <a:ext cx="2087880" cy="1655762"/>
          </a:xfrm>
          <a:prstGeom prst="ellipse">
            <a:avLst/>
          </a:prstGeom>
          <a:solidFill>
            <a:srgbClr val="2155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B Kamran" panose="00000400000000000000" pitchFamily="2" charset="-78"/>
              </a:rPr>
              <a:t>30 بهمن و</a:t>
            </a:r>
            <a:endParaRPr lang="en-US" sz="2400" b="1" dirty="0">
              <a:cs typeface="B Kamran" panose="00000400000000000000" pitchFamily="2" charset="-78"/>
            </a:endParaRPr>
          </a:p>
          <a:p>
            <a:pPr algn="ctr"/>
            <a:r>
              <a:rPr lang="fa-IR" sz="2400" b="1" dirty="0">
                <a:cs typeface="B Kamran" panose="00000400000000000000" pitchFamily="2" charset="-78"/>
              </a:rPr>
              <a:t> 1 اسفند 1403</a:t>
            </a:r>
            <a:endParaRPr lang="en-US" sz="2400" b="1" dirty="0"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98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F312-19D8-39BC-96C7-0D6F6978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96CE-8BB5-C02F-9837-61C217892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C347-23A9-ED65-2C01-1BF20929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32C31-C2FF-758F-8EA3-C5DD1AFA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3FD86-4A07-0486-B8FA-DBB3AF4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4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B9F9C-0D29-9DF2-4B1E-25F91CF1B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D5692-B1E7-8D52-ED49-4AF3440D7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55A3-092F-1E62-20E5-CBCE7446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1B98-753B-3364-2567-7444EEB4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FDF8A-E858-8724-16D1-BF38CD0C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5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D1CD-6288-B846-B8AF-3DA57D39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C75F-30CD-0704-A808-26C98715F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77CC1-21A2-991E-3A3C-A490F16A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BB9A8-54CC-AF35-4393-4E56F3A2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9C6A2-2C00-BF9C-6693-C5F02936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8BF64B-8C39-18D0-E8CD-035984E0E7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1CF2C2-3CF9-ED74-4500-CAA38B3F7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505" r="23516" b="747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Close-up of a person holding a paper">
            <a:extLst>
              <a:ext uri="{FF2B5EF4-FFF2-40B4-BE49-F238E27FC236}">
                <a16:creationId xmlns:a16="http://schemas.microsoft.com/office/drawing/2014/main" id="{B0C36357-912C-D69C-E6B8-6496ACD8ED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" b="89966" l="1129" r="90000">
                        <a14:foregroundMark x1="65161" y1="1938" x2="21290" y2="29190"/>
                        <a14:foregroundMark x1="21290" y1="29190" x2="1774" y2="56899"/>
                        <a14:foregroundMark x1="1613" y1="684" x2="74516" y2="42417"/>
                        <a14:foregroundMark x1="74516" y1="42417" x2="74516" y2="42417"/>
                        <a14:foregroundMark x1="28548" y1="62030" x2="33226" y2="40251"/>
                        <a14:foregroundMark x1="14839" y1="55986" x2="48065" y2="44926"/>
                        <a14:foregroundMark x1="48065" y1="44926" x2="48065" y2="44926"/>
                        <a14:foregroundMark x1="11935" y1="50171" x2="55645" y2="44812"/>
                        <a14:foregroundMark x1="12742" y1="42075" x2="39355" y2="54504"/>
                        <a14:foregroundMark x1="39355" y1="54504" x2="43065" y2="55416"/>
                        <a14:foregroundMark x1="6774" y1="58837" x2="6774" y2="58837"/>
                        <a14:foregroundMark x1="11613" y1="51425" x2="22903" y2="58153"/>
                        <a14:foregroundMark x1="22903" y1="58153" x2="21613" y2="49829"/>
                        <a14:foregroundMark x1="21613" y1="49829" x2="21290" y2="49715"/>
                        <a14:foregroundMark x1="30161" y1="39339" x2="35161" y2="47662"/>
                        <a14:foregroundMark x1="35161" y1="47662" x2="51290" y2="45496"/>
                        <a14:foregroundMark x1="51290" y1="45496" x2="42097" y2="36944"/>
                        <a14:foregroundMark x1="42097" y1="36944" x2="29839" y2="37742"/>
                        <a14:foregroundMark x1="29839" y1="37742" x2="29677" y2="40023"/>
                        <a14:foregroundMark x1="37742" y1="42303" x2="36774" y2="45724"/>
                        <a14:foregroundMark x1="15645" y1="60205" x2="30000" y2="59977"/>
                        <a14:foregroundMark x1="14839" y1="58723" x2="26290" y2="59407"/>
                        <a14:foregroundMark x1="27097" y1="61802" x2="16774" y2="62030"/>
                        <a14:foregroundMark x1="16774" y1="62030" x2="1129" y2="58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6400" cy="2371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E11BE-7063-15ED-57BF-46DAA7A10F66}"/>
              </a:ext>
            </a:extLst>
          </p:cNvPr>
          <p:cNvSpPr/>
          <p:nvPr userDrawn="1"/>
        </p:nvSpPr>
        <p:spPr>
          <a:xfrm>
            <a:off x="1" y="6027002"/>
            <a:ext cx="12191999" cy="830997"/>
          </a:xfrm>
          <a:prstGeom prst="rect">
            <a:avLst/>
          </a:prstGeom>
          <a:solidFill>
            <a:srgbClr val="254F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1E1C7-2208-46AC-1BF9-1C2E140CD693}"/>
              </a:ext>
            </a:extLst>
          </p:cNvPr>
          <p:cNvSpPr txBox="1"/>
          <p:nvPr userDrawn="1"/>
        </p:nvSpPr>
        <p:spPr>
          <a:xfrm>
            <a:off x="-724498" y="6027003"/>
            <a:ext cx="614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B Titr" panose="00000700000000000000" pitchFamily="2" charset="-78"/>
              </a:rPr>
              <a:t>22</a:t>
            </a:r>
            <a:r>
              <a:rPr lang="fa-IR" sz="2400" dirty="0">
                <a:solidFill>
                  <a:schemeClr val="bg1"/>
                </a:solidFill>
                <a:latin typeface="Angsana New" panose="02020603050405020304" pitchFamily="18" charset="-34"/>
                <a:cs typeface="B Titr" panose="00000700000000000000" pitchFamily="2" charset="-78"/>
              </a:rPr>
              <a:t> مین همایش ملی حسابداری ایران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22</a:t>
            </a:r>
            <a:r>
              <a:rPr lang="en-US" sz="2400" b="1" baseline="30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nd</a:t>
            </a:r>
            <a:r>
              <a:rPr lang="en-US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National Accounting Conference of Iran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C737B-479E-7FB2-3B26-256870872233}"/>
              </a:ext>
            </a:extLst>
          </p:cNvPr>
          <p:cNvSpPr txBox="1"/>
          <p:nvPr userDrawn="1"/>
        </p:nvSpPr>
        <p:spPr>
          <a:xfrm>
            <a:off x="6774779" y="6027003"/>
            <a:ext cx="614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B Majid Shadow" panose="00000400000000000000" pitchFamily="2" charset="-78"/>
              </a:rPr>
              <a:t>حسابرسی و بازار سرمایه</a:t>
            </a:r>
            <a:endParaRPr lang="fa-IR" sz="2400" dirty="0">
              <a:solidFill>
                <a:schemeClr val="bg1"/>
              </a:solidFill>
              <a:latin typeface="Angsana New" panose="02020603050405020304" pitchFamily="18" charset="-34"/>
              <a:cs typeface="B Majid Shadow" panose="00000400000000000000" pitchFamily="2" charset="-78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ngsana New" panose="02020603050405020304" pitchFamily="18" charset="-34"/>
                <a:cs typeface="B Majid Shadow" panose="00000400000000000000" pitchFamily="2" charset="-78"/>
              </a:rPr>
              <a:t>AUDITING AND CAPITAL MARKET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38C647-249B-B567-8C08-082B2D739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505" b="74708"/>
          <a:stretch/>
        </p:blipFill>
        <p:spPr>
          <a:xfrm>
            <a:off x="8640450" y="0"/>
            <a:ext cx="355155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5142-3DA0-A24B-88A1-A40D5BC4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AC07-0B1E-1C62-E4B3-445D68771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44C2E-A8B4-BF35-5E77-5D800D71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3A80-42EC-DF61-28FB-3890478A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D391D-0B7E-A8A4-8A6D-1A7876F7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8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95B2-77B5-2987-68EF-E406C13B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803E-CF86-3239-01EF-AEF2D1EF9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AA5AD-1D5F-34C3-A808-A4C8CDFA1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4F449-56AE-7138-C12F-942154A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2B3C5-02D0-C080-B11F-204F2160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57B6C-987E-864F-6411-6E23B692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7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55DB-04DF-0710-D73D-B5F4B9F1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9E7AE-8744-30D5-CB50-46E118DDC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4AEE2-4A7C-6368-E7E0-CA8D1755B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DD20A-EBCF-9BFF-E88E-F7A53E9E6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061EB-A22D-8792-376A-87D2F0162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595CE-5800-3ED7-F8AE-407D5DB5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8D845-441E-C235-5B6C-7A41CEC1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E07E1-B254-6D5E-2011-1417BF71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DBB1-5489-AA70-2E2F-AFAE59F6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30942-171D-ABA0-AA46-701BBD92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3FA61-544F-1E89-2ADC-26A7C636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8500-131A-171E-BA66-687D4BDA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0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322E8-90E6-0BC0-BF0B-FE0AA9BC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EBEFA-8BF0-9520-6AAC-CB238DCE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9BC95-EACE-9ABA-2134-F0901E62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6A68-D354-7C9F-F55F-52C46CBA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7C46-A19D-CB7F-1C67-FEC470A8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17256-BAD6-C242-78A5-9728E86B0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1098B-2B5A-DF68-086D-B0FBD18F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13E99-2054-F76F-F3B2-CC5C5AD5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6508F-5F16-A754-DC73-8CEBB03E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1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3066-1EE9-CE1D-BA2D-F55EAF68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970DA-10D3-2619-A505-E272F271E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19446-0C2F-1B74-C63A-7D8B2716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3147-5394-57AF-E00B-22F1F65E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91B90-A85E-C3C9-702E-BA2B1F4C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CA394-5008-1004-DFFB-664D13F2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1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2F30B-5454-C757-2CD0-95B45708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5D679-CB7E-B5F7-21FB-815F6B18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ECB90-9199-400C-FF65-BF2A9E3BB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888E-2932-4812-B133-8DB91B89D0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41EF-9352-2313-279B-9F885C3F5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5759-C376-8183-F7DE-B90EEEBF3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0D71-6F46-4112-BE5D-51B6F4116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F04D3C-8F95-3399-BDCD-94396A971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9159" y="2861012"/>
            <a:ext cx="9144000" cy="1655762"/>
          </a:xfrm>
        </p:spPr>
        <p:txBody>
          <a:bodyPr>
            <a:normAutofit/>
          </a:bodyPr>
          <a:lstStyle/>
          <a:p>
            <a:r>
              <a:rPr lang="fa-IR" sz="5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عنوان سخنرانی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F8A7B1-302D-C277-23EB-A4782A2E5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1278" y="1115100"/>
            <a:ext cx="7954082" cy="1474172"/>
          </a:xfrm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chemeClr val="tx2"/>
                </a:solidFill>
                <a:cs typeface="B Titr" panose="00000700000000000000" pitchFamily="2" charset="-78"/>
              </a:rPr>
              <a:t>نام ارائه دهنده</a:t>
            </a:r>
            <a:br>
              <a:rPr lang="fa-IR" sz="3600" b="1" dirty="0">
                <a:cs typeface="B Titr" panose="00000700000000000000" pitchFamily="2" charset="-78"/>
              </a:rPr>
            </a:br>
            <a:r>
              <a:rPr lang="fa-IR" sz="3600" b="1" dirty="0">
                <a:cs typeface="B Titr" panose="00000700000000000000" pitchFamily="2" charset="-78"/>
              </a:rPr>
              <a:t>سمت</a:t>
            </a:r>
            <a:endParaRPr lang="en-US" sz="36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205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0E2C19F-6BB2-BDF6-A355-D2E9C2609707}"/>
              </a:ext>
            </a:extLst>
          </p:cNvPr>
          <p:cNvSpPr txBox="1"/>
          <p:nvPr/>
        </p:nvSpPr>
        <p:spPr>
          <a:xfrm>
            <a:off x="1577340" y="365760"/>
            <a:ext cx="879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u="sng" dirty="0">
                <a:solidFill>
                  <a:schemeClr val="tx2"/>
                </a:solidFill>
                <a:cs typeface="B Titr" panose="00000700000000000000" pitchFamily="2" charset="-78"/>
              </a:rPr>
              <a:t>عنوان</a:t>
            </a:r>
            <a:endParaRPr lang="en-US" sz="3600" u="sng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C8433-6A3A-C1B7-400E-D78574B9CAFE}"/>
              </a:ext>
            </a:extLst>
          </p:cNvPr>
          <p:cNvSpPr txBox="1"/>
          <p:nvPr/>
        </p:nvSpPr>
        <p:spPr>
          <a:xfrm>
            <a:off x="0" y="1796236"/>
            <a:ext cx="1139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متن ......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02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BAD8-3ADE-2D06-EF3E-6FC85DD9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2BBA-ECA2-78FD-D13F-35250B695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FB0BC-36B6-6CB8-98C9-48F478E0A2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7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ADLaM Display</vt:lpstr>
      <vt:lpstr>Angsana New</vt:lpstr>
      <vt:lpstr>Arial</vt:lpstr>
      <vt:lpstr>B Kamran</vt:lpstr>
      <vt:lpstr>B Nazanin</vt:lpstr>
      <vt:lpstr>B Titr</vt:lpstr>
      <vt:lpstr>Calibri</vt:lpstr>
      <vt:lpstr>Calibri Light</vt:lpstr>
      <vt:lpstr>Office Theme</vt:lpstr>
      <vt:lpstr>نام ارائه دهنده سمت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Sonita Soni</dc:creator>
  <cp:lastModifiedBy>hani hekmat</cp:lastModifiedBy>
  <cp:revision>11</cp:revision>
  <dcterms:created xsi:type="dcterms:W3CDTF">2025-02-12T09:43:05Z</dcterms:created>
  <dcterms:modified xsi:type="dcterms:W3CDTF">2025-02-12T11:56:11Z</dcterms:modified>
</cp:coreProperties>
</file>